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10" r:id="rId2"/>
    <p:sldMasterId id="2147483769" r:id="rId3"/>
  </p:sldMasterIdLst>
  <p:notesMasterIdLst>
    <p:notesMasterId r:id="rId16"/>
  </p:notesMasterIdLst>
  <p:sldIdLst>
    <p:sldId id="585" r:id="rId4"/>
    <p:sldId id="510" r:id="rId5"/>
    <p:sldId id="569" r:id="rId6"/>
    <p:sldId id="578" r:id="rId7"/>
    <p:sldId id="579" r:id="rId8"/>
    <p:sldId id="581" r:id="rId9"/>
    <p:sldId id="582" r:id="rId10"/>
    <p:sldId id="583" r:id="rId11"/>
    <p:sldId id="584" r:id="rId12"/>
    <p:sldId id="507" r:id="rId13"/>
    <p:sldId id="501" r:id="rId14"/>
    <p:sldId id="586" r:id="rId15"/>
  </p:sldIdLst>
  <p:sldSz cx="9144000" cy="5143500" type="screen16x9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黑体" pitchFamily="49" charset="-122"/>
      <p:regular r:id="rId21"/>
    </p:embeddedFont>
    <p:embeddedFont>
      <p:font typeface="楷体" pitchFamily="49" charset="-122"/>
      <p:regular r:id="rId22"/>
    </p:embeddedFont>
    <p:embeddedFont>
      <p:font typeface="幼圆" pitchFamily="49" charset="-122"/>
      <p:regular r:id="rId23"/>
    </p:embeddedFont>
    <p:embeddedFont>
      <p:font typeface="微软雅黑" pitchFamily="34" charset="-122"/>
      <p:regular r:id="rId24"/>
      <p:bold r:id="rId25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00FF"/>
    <a:srgbClr val="33CC33"/>
    <a:srgbClr val="CC9900"/>
    <a:srgbClr val="FF9933"/>
    <a:srgbClr val="AFF22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72" y="-17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1667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484518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7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36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77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85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87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55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77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23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272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75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423003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50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4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6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97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07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5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19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164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138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38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83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94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61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7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16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22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65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531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68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23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22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455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73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43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62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15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3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29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000978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5310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8536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0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1239512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764543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6228050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410095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8265816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10757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1152018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7978946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4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76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99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40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658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9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20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32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70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63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46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99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6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75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0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24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63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76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1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9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26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64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58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24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75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3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1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7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78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383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9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35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0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15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9924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19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9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49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3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9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9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146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71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49418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80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90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0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29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91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53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04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03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09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25003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31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36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67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87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71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3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6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81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92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99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88039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04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00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4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37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95358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205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54602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17979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054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2700312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308285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02533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97175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383474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508126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616112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06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831915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64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15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85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97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60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093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47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59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15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47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1235416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3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290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26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72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59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72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96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14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21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76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71" Type="http://schemas.openxmlformats.org/officeDocument/2006/relationships/image" Target="../media/image2.png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slideLayout" Target="../slideLayouts/slideLayout154.xml"/><Relationship Id="rId26" Type="http://schemas.openxmlformats.org/officeDocument/2006/relationships/slideLayout" Target="../slideLayouts/slideLayout162.xml"/><Relationship Id="rId39" Type="http://schemas.openxmlformats.org/officeDocument/2006/relationships/slideLayout" Target="../slideLayouts/slideLayout175.xml"/><Relationship Id="rId3" Type="http://schemas.openxmlformats.org/officeDocument/2006/relationships/slideLayout" Target="../slideLayouts/slideLayout139.xml"/><Relationship Id="rId21" Type="http://schemas.openxmlformats.org/officeDocument/2006/relationships/slideLayout" Target="../slideLayouts/slideLayout157.xml"/><Relationship Id="rId34" Type="http://schemas.openxmlformats.org/officeDocument/2006/relationships/slideLayout" Target="../slideLayouts/slideLayout170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slideLayout" Target="../slideLayouts/slideLayout153.xml"/><Relationship Id="rId25" Type="http://schemas.openxmlformats.org/officeDocument/2006/relationships/slideLayout" Target="../slideLayouts/slideLayout161.xml"/><Relationship Id="rId33" Type="http://schemas.openxmlformats.org/officeDocument/2006/relationships/slideLayout" Target="../slideLayouts/slideLayout169.xml"/><Relationship Id="rId38" Type="http://schemas.openxmlformats.org/officeDocument/2006/relationships/slideLayout" Target="../slideLayouts/slideLayout174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20" Type="http://schemas.openxmlformats.org/officeDocument/2006/relationships/slideLayout" Target="../slideLayouts/slideLayout156.xml"/><Relationship Id="rId29" Type="http://schemas.openxmlformats.org/officeDocument/2006/relationships/slideLayout" Target="../slideLayouts/slideLayout165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24" Type="http://schemas.openxmlformats.org/officeDocument/2006/relationships/slideLayout" Target="../slideLayouts/slideLayout160.xml"/><Relationship Id="rId32" Type="http://schemas.openxmlformats.org/officeDocument/2006/relationships/slideLayout" Target="../slideLayouts/slideLayout168.xml"/><Relationship Id="rId37" Type="http://schemas.openxmlformats.org/officeDocument/2006/relationships/slideLayout" Target="../slideLayouts/slideLayout173.xml"/><Relationship Id="rId40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23" Type="http://schemas.openxmlformats.org/officeDocument/2006/relationships/slideLayout" Target="../slideLayouts/slideLayout159.xml"/><Relationship Id="rId28" Type="http://schemas.openxmlformats.org/officeDocument/2006/relationships/slideLayout" Target="../slideLayouts/slideLayout164.xml"/><Relationship Id="rId36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46.xml"/><Relationship Id="rId19" Type="http://schemas.openxmlformats.org/officeDocument/2006/relationships/slideLayout" Target="../slideLayouts/slideLayout155.xml"/><Relationship Id="rId31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Relationship Id="rId22" Type="http://schemas.openxmlformats.org/officeDocument/2006/relationships/slideLayout" Target="../slideLayouts/slideLayout158.xml"/><Relationship Id="rId27" Type="http://schemas.openxmlformats.org/officeDocument/2006/relationships/slideLayout" Target="../slideLayouts/slideLayout163.xml"/><Relationship Id="rId30" Type="http://schemas.openxmlformats.org/officeDocument/2006/relationships/slideLayout" Target="../slideLayouts/slideLayout166.xml"/><Relationship Id="rId35" Type="http://schemas.openxmlformats.org/officeDocument/2006/relationships/slideLayout" Target="../slideLayouts/slideLayout171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十四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72" action="ppaction://hlinksldjump"/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72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483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682" r:id="rId55"/>
    <p:sldLayoutId id="2147483681" r:id="rId56"/>
    <p:sldLayoutId id="2147483680" r:id="rId57"/>
    <p:sldLayoutId id="2147483679" r:id="rId58"/>
    <p:sldLayoutId id="2147483678" r:id="rId59"/>
    <p:sldLayoutId id="2147483677" r:id="rId60"/>
    <p:sldLayoutId id="2147483676" r:id="rId61"/>
    <p:sldLayoutId id="2147483707" r:id="rId62"/>
    <p:sldLayoutId id="2147483708" r:id="rId63"/>
    <p:sldLayoutId id="2147483709" r:id="rId64"/>
    <p:sldLayoutId id="2147483710" r:id="rId65"/>
    <p:sldLayoutId id="2147483711" r:id="rId66"/>
    <p:sldLayoutId id="2147483712" r:id="rId67"/>
    <p:sldLayoutId id="2147483713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十四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5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37" r:id="rId27"/>
    <p:sldLayoutId id="2147483838" r:id="rId28"/>
    <p:sldLayoutId id="2147483839" r:id="rId29"/>
    <p:sldLayoutId id="2147483840" r:id="rId30"/>
    <p:sldLayoutId id="2147483841" r:id="rId31"/>
    <p:sldLayoutId id="2147483842" r:id="rId32"/>
    <p:sldLayoutId id="2147483843" r:id="rId33"/>
    <p:sldLayoutId id="2147483844" r:id="rId34"/>
    <p:sldLayoutId id="2147483845" r:id="rId35"/>
    <p:sldLayoutId id="2147483846" r:id="rId36"/>
    <p:sldLayoutId id="2147483847" r:id="rId37"/>
    <p:sldLayoutId id="2147483848" r:id="rId38"/>
    <p:sldLayoutId id="2147483849" r:id="rId39"/>
    <p:sldLayoutId id="2147483850" r:id="rId40"/>
    <p:sldLayoutId id="2147483851" r:id="rId41"/>
    <p:sldLayoutId id="2147483852" r:id="rId42"/>
    <p:sldLayoutId id="2147483853" r:id="rId43"/>
    <p:sldLayoutId id="2147483854" r:id="rId44"/>
    <p:sldLayoutId id="2147483855" r:id="rId45"/>
    <p:sldLayoutId id="2147483856" r:id="rId46"/>
    <p:sldLayoutId id="2147483857" r:id="rId47"/>
    <p:sldLayoutId id="2147483858" r:id="rId48"/>
    <p:sldLayoutId id="2147483859" r:id="rId49"/>
    <p:sldLayoutId id="2147483860" r:id="rId50"/>
    <p:sldLayoutId id="2147483861" r:id="rId51"/>
    <p:sldLayoutId id="2147483862" r:id="rId52"/>
    <p:sldLayoutId id="2147483863" r:id="rId53"/>
    <p:sldLayoutId id="2147483864" r:id="rId54"/>
    <p:sldLayoutId id="2147483865" r:id="rId55"/>
    <p:sldLayoutId id="2147483866" r:id="rId56"/>
    <p:sldLayoutId id="2147483867" r:id="rId57"/>
    <p:sldLayoutId id="2147483868" r:id="rId58"/>
    <p:sldLayoutId id="2147483869" r:id="rId59"/>
    <p:sldLayoutId id="2147483870" r:id="rId60"/>
    <p:sldLayoutId id="2147483871" r:id="rId61"/>
    <p:sldLayoutId id="2147483872" r:id="rId62"/>
    <p:sldLayoutId id="2147483873" r:id="rId63"/>
    <p:sldLayoutId id="2147483874" r:id="rId64"/>
    <p:sldLayoutId id="2147483875" r:id="rId65"/>
    <p:sldLayoutId id="2147483876" r:id="rId66"/>
    <p:sldLayoutId id="2147483877" r:id="rId67"/>
    <p:sldLayoutId id="2147483878" r:id="rId6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017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  <p:sldLayoutId id="2147483788" r:id="rId19"/>
    <p:sldLayoutId id="2147483789" r:id="rId20"/>
    <p:sldLayoutId id="2147483790" r:id="rId21"/>
    <p:sldLayoutId id="2147483791" r:id="rId22"/>
    <p:sldLayoutId id="2147483792" r:id="rId23"/>
    <p:sldLayoutId id="2147483793" r:id="rId24"/>
    <p:sldLayoutId id="2147483794" r:id="rId25"/>
    <p:sldLayoutId id="2147483795" r:id="rId26"/>
    <p:sldLayoutId id="2147483796" r:id="rId27"/>
    <p:sldLayoutId id="2147483797" r:id="rId28"/>
    <p:sldLayoutId id="2147483798" r:id="rId29"/>
    <p:sldLayoutId id="2147483799" r:id="rId30"/>
    <p:sldLayoutId id="2147483800" r:id="rId31"/>
    <p:sldLayoutId id="2147483801" r:id="rId32"/>
    <p:sldLayoutId id="2147483802" r:id="rId33"/>
    <p:sldLayoutId id="2147483803" r:id="rId34"/>
    <p:sldLayoutId id="2147483804" r:id="rId35"/>
    <p:sldLayoutId id="2147483805" r:id="rId36"/>
    <p:sldLayoutId id="2147483806" r:id="rId37"/>
    <p:sldLayoutId id="2147483807" r:id="rId38"/>
    <p:sldLayoutId id="2147483808" r:id="rId39"/>
    <p:sldLayoutId id="2147483809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6.xml"/><Relationship Id="rId6" Type="http://schemas.openxmlformats.org/officeDocument/2006/relationships/slide" Target="slide4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727" y="1435155"/>
            <a:ext cx="481606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四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653064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圆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 smtClean="0">
                  <a:solidFill>
                    <a:srgbClr val="0050AA"/>
                  </a:solidFill>
                  <a:latin typeface="宋体"/>
                  <a:ea typeface="宋体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74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13" y="1823782"/>
            <a:ext cx="7500895" cy="262017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38" y="564079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71505" y="483518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843758" y="1131590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3553" y="2338883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圆的周长大小和什么有关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8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圆的周长和直径、半径的长度有关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要求圆的周长，就要知道圆的直径或半径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281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2130748"/>
            <a:ext cx="817563" cy="12525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1" name="圆角矩形标注 10"/>
          <p:cNvSpPr/>
          <p:nvPr/>
        </p:nvSpPr>
        <p:spPr>
          <a:xfrm>
            <a:off x="1711896" y="1738958"/>
            <a:ext cx="3664024" cy="438582"/>
          </a:xfrm>
          <a:prstGeom prst="wedgeRoundRectCallout">
            <a:avLst>
              <a:gd name="adj1" fmla="val -55342"/>
              <a:gd name="adj2" fmla="val 28307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圆的周长怎么算？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3995936" y="3023245"/>
            <a:ext cx="3168352" cy="772641"/>
          </a:xfrm>
          <a:prstGeom prst="wedgeRoundRectCallout">
            <a:avLst>
              <a:gd name="adj1" fmla="val 36304"/>
              <a:gd name="adj2" fmla="val -73749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圆的周长</a:t>
            </a:r>
            <a:r>
              <a:rPr lang="en-US" altLang="zh-CN" sz="2800" b="1" i="1" dirty="0" smtClean="0">
                <a:latin typeface="Times New Roman" panose="02020603050405020304" pitchFamily="18" charset="0"/>
                <a:ea typeface="楷体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800" b="1" i="1" noProof="1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= </a:t>
            </a:r>
            <a:r>
              <a:rPr lang="zh-CN" altLang="en-US" sz="28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π</a:t>
            </a:r>
            <a:r>
              <a:rPr lang="en-US" altLang="zh-CN" sz="28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d 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  <a:sym typeface="+mn-ea"/>
              </a:rPr>
              <a:t>或</a:t>
            </a:r>
            <a:r>
              <a:rPr lang="en-US" altLang="zh-CN" sz="2800" b="1" i="1" noProof="1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C </a:t>
            </a:r>
            <a:r>
              <a:rPr lang="en-US" altLang="zh-CN" sz="28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= </a:t>
            </a:r>
            <a:r>
              <a:rPr lang="en-US" altLang="zh-CN" sz="2800" b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8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π</a:t>
            </a:r>
            <a:r>
              <a:rPr lang="en-US" altLang="zh-CN" sz="2800" b="1" i="1" noProof="1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r</a:t>
            </a:r>
            <a:r>
              <a:rPr lang="zh-CN" altLang="en-US" sz="2800" b="1" i="1" noProof="1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。</a:t>
            </a:r>
            <a:endParaRPr lang="en-US" altLang="zh-CN" sz="2800" b="1" noProof="1">
              <a:latin typeface="Times New Roman" pitchFamily="18" charset="0"/>
              <a:ea typeface="楷体" pitchFamily="49" charset="-122"/>
              <a:cs typeface="Times New Roman" pitchFamily="18" charset="0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93" y="1843035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37" y="2706939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>
          <a:xfrm>
            <a:off x="1475656" y="1203598"/>
            <a:ext cx="5839881" cy="861435"/>
          </a:xfrm>
          <a:prstGeom prst="wedgeRoundRectCallout">
            <a:avLst>
              <a:gd name="adj1" fmla="val -55602"/>
              <a:gd name="adj2" fmla="val 3699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圆的半径是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厘米，直径是（   ）厘米，周长是（   ）厘米。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1619672" y="3283708"/>
            <a:ext cx="5358982" cy="669875"/>
          </a:xfrm>
          <a:prstGeom prst="wedgeRoundRectCallout">
            <a:avLst>
              <a:gd name="adj1" fmla="val 55782"/>
              <a:gd name="adj2" fmla="val -11936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圆的直径是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31.4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51" y="1629036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683568" y="1203598"/>
            <a:ext cx="781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计算各圆的周长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5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4" t="8574" r="24207" b="17332"/>
          <a:stretch/>
        </p:blipFill>
        <p:spPr bwMode="auto">
          <a:xfrm>
            <a:off x="7775410" y="1951151"/>
            <a:ext cx="1045029" cy="102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1822053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3608" y="25125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3.5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3608" y="319020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r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3608" y="391028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r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1.2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63888" y="182205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 = 15.7(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63888" y="251251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3.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 = 10.99(</a:t>
            </a:r>
            <a:r>
              <a:rPr lang="en-US" altLang="zh-CN" sz="24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dm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35896" y="3190205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4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25.12(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5895" y="3880668"/>
            <a:ext cx="4446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×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1.2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7.536(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cm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9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" grpId="0"/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539552" y="708082"/>
            <a:ext cx="78120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摩天轮的半径是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米，坐着它转动一周，大约在空中转过多少米？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5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4" t="8574" r="24207" b="17332"/>
          <a:stretch/>
        </p:blipFill>
        <p:spPr bwMode="auto">
          <a:xfrm flipH="1">
            <a:off x="433388" y="3507854"/>
            <a:ext cx="1045029" cy="102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971600" y="3096947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大约在空中转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过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62.8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1115616" y="2160843"/>
            <a:ext cx="4148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×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3.14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×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10 = 62.8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m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</a:t>
            </a:r>
            <a:endParaRPr lang="en-US" altLang="zh-CN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050" name="Picture 2" descr="C:\Users\tongxiaofang\Pictures\j_p94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281" y="1584779"/>
            <a:ext cx="3098279" cy="221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06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4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401340" y="526033"/>
            <a:ext cx="506771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用一根绳子绕这棵树的树干，量得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圈的绳长是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12.56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米。这棵树树干横截面的直径大约是多少厘米？</a:t>
            </a:r>
            <a:endParaRPr lang="zh-CN" altLang="en-US" sz="28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25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4" t="8574" r="24207" b="17332"/>
          <a:stretch/>
        </p:blipFill>
        <p:spPr bwMode="auto">
          <a:xfrm>
            <a:off x="7322489" y="2859782"/>
            <a:ext cx="1045029" cy="102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234827" y="4198317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这棵树树干横截面的直径大约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323" y="684802"/>
            <a:ext cx="290512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2026915" y="2442250"/>
            <a:ext cx="280076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12.56÷10÷3.14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1.256÷3.14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0.4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（米）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厘米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4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4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936375" y="1227405"/>
            <a:ext cx="71679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  人类对圆周率的研究历史非常久远。在古代，人们大都认为圆的周长是直径的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倍，我国古代的数学著作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周髀算经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中就有“周三径一”的记载。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/>
          <a:stretch/>
        </p:blipFill>
        <p:spPr bwMode="auto">
          <a:xfrm>
            <a:off x="314152" y="485635"/>
            <a:ext cx="2448272" cy="68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899592" y="2787253"/>
            <a:ext cx="7272808" cy="1296665"/>
            <a:chOff x="899592" y="2211710"/>
            <a:chExt cx="7272808" cy="1296665"/>
          </a:xfrm>
        </p:grpSpPr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899592" y="2211710"/>
              <a:ext cx="727280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  <a:sym typeface="宋体" pitchFamily="2" charset="-122"/>
                </a:rPr>
                <a:t>    古希腊数学家阿基米德发现，当正多边形的边数增加时，它的形状就越来越接近圆。他依据这个想法求出圆周率介于   和   之间。   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endParaRPr>
            </a:p>
          </p:txBody>
        </p:sp>
        <p:graphicFrame>
          <p:nvGraphicFramePr>
            <p:cNvPr id="14" name="对象 1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089331"/>
                </p:ext>
              </p:extLst>
            </p:nvPr>
          </p:nvGraphicFramePr>
          <p:xfrm>
            <a:off x="3113038" y="2906713"/>
            <a:ext cx="450850" cy="601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" name="公式" r:id="rId4" imgW="291960" imgH="393480" progId="Equation.3">
                    <p:embed/>
                  </p:oleObj>
                </mc:Choice>
                <mc:Fallback>
                  <p:oleObj name="公式" r:id="rId4" imgW="2919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3038" y="2906713"/>
                          <a:ext cx="450850" cy="6016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对象 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6307027"/>
                </p:ext>
              </p:extLst>
            </p:nvPr>
          </p:nvGraphicFramePr>
          <p:xfrm>
            <a:off x="3954463" y="2906713"/>
            <a:ext cx="352425" cy="601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公式" r:id="rId6" imgW="228600" imgH="393480" progId="Equation.3">
                    <p:embed/>
                  </p:oleObj>
                </mc:Choice>
                <mc:Fallback>
                  <p:oleObj name="公式" r:id="rId6" imgW="2286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4463" y="2906713"/>
                          <a:ext cx="352425" cy="6016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7387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183726" y="1347614"/>
            <a:ext cx="72046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我国魏晋时期数学家刘徽采用“割圆术”来求圆的周长的近似值。他从圆的内接正六边形算起，逐渐把边数加倍，正十二边形，正二十四边形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求得圆周率的近似值是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3.14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/>
          <a:stretch/>
        </p:blipFill>
        <p:spPr bwMode="auto">
          <a:xfrm>
            <a:off x="494960" y="572641"/>
            <a:ext cx="2448272" cy="68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463" y="3131804"/>
            <a:ext cx="6610696" cy="13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92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114911" y="1131590"/>
            <a:ext cx="74895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大约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年前，我国南北朝科学家祖冲之使用刘徽的方法算出圆周率</a:t>
            </a:r>
            <a:r>
              <a:rPr lang="zh-CN" altLang="en-US" sz="24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π</a:t>
            </a:r>
            <a:r>
              <a:rPr lang="zh-CN" altLang="en-US" sz="2400" b="1" i="1" noProof="1">
                <a:ea typeface="楷体" pitchFamily="49" charset="-122"/>
                <a:cs typeface="Times New Roman" pitchFamily="18" charset="0"/>
                <a:sym typeface="+mn-ea"/>
              </a:rPr>
              <a:t> </a:t>
            </a:r>
            <a:r>
              <a:rPr lang="zh-CN" altLang="en-US" sz="2400" b="1" noProof="1" smtClean="0">
                <a:ea typeface="楷体" pitchFamily="49" charset="-122"/>
                <a:cs typeface="Times New Roman" pitchFamily="18" charset="0"/>
                <a:sym typeface="+mn-ea"/>
              </a:rPr>
              <a:t>大约在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3.1415926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和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3.1415927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之间，成为世界上第一个把圆周率的精确值到小数点后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7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+mn-ea"/>
              </a:rPr>
              <a:t>位的人。他还发现一个与</a:t>
            </a:r>
            <a:r>
              <a:rPr lang="zh-CN" altLang="en-US" sz="2400" b="1" i="1" noProof="1">
                <a:latin typeface="Times New Roman" pitchFamily="18" charset="0"/>
                <a:ea typeface="楷体" pitchFamily="49" charset="-122"/>
                <a:cs typeface="Times New Roman" pitchFamily="18" charset="0"/>
                <a:sym typeface="+mn-ea"/>
              </a:rPr>
              <a:t>π</a:t>
            </a:r>
            <a:r>
              <a:rPr lang="zh-CN" altLang="en-US" sz="2400" b="1" i="1" noProof="1">
                <a:ea typeface="楷体" pitchFamily="49" charset="-122"/>
                <a:cs typeface="Times New Roman" pitchFamily="18" charset="0"/>
                <a:sym typeface="+mn-ea"/>
              </a:rPr>
              <a:t> </a:t>
            </a:r>
            <a:r>
              <a:rPr lang="zh-CN" altLang="en-US" sz="2400" b="1" noProof="1" smtClean="0">
                <a:ea typeface="楷体" pitchFamily="49" charset="-122"/>
                <a:cs typeface="Times New Roman" pitchFamily="18" charset="0"/>
                <a:sym typeface="+mn-ea"/>
              </a:rPr>
              <a:t>值非常接近的分数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（约等于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3.1415929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），这一研究成果比国外数学家早了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1000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多年。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"/>
          <a:stretch/>
        </p:blipFill>
        <p:spPr bwMode="auto">
          <a:xfrm>
            <a:off x="426146" y="428625"/>
            <a:ext cx="2448272" cy="68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949121"/>
              </p:ext>
            </p:extLst>
          </p:nvPr>
        </p:nvGraphicFramePr>
        <p:xfrm>
          <a:off x="7649543" y="2258120"/>
          <a:ext cx="4508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公式" r:id="rId4" imgW="291960" imgH="393480" progId="Equation.3">
                  <p:embed/>
                </p:oleObj>
              </mc:Choice>
              <mc:Fallback>
                <p:oleObj name="公式" r:id="rId4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9543" y="2258120"/>
                        <a:ext cx="450850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14912" y="3387645"/>
            <a:ext cx="7129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随着数学的发展，特别是计算机的问世，圆周率的精确度被算得越来越高。现在，人们已经能够把圆周率精确到小数点后数万亿位。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898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533</Words>
  <Application>Microsoft Office PowerPoint</Application>
  <PresentationFormat>全屏显示(16:9)</PresentationFormat>
  <Paragraphs>49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微软雅黑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2019-10-15T02:13:31Z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